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3" r:id="rId6"/>
    <p:sldId id="304" r:id="rId7"/>
    <p:sldId id="305" r:id="rId8"/>
    <p:sldId id="315" r:id="rId9"/>
    <p:sldId id="316" r:id="rId10"/>
    <p:sldId id="318" r:id="rId11"/>
    <p:sldId id="321" r:id="rId12"/>
    <p:sldId id="323" r:id="rId13"/>
    <p:sldId id="326" r:id="rId14"/>
    <p:sldId id="325" r:id="rId15"/>
    <p:sldId id="31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1.png>
</file>

<file path=ppt/media/image13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2607" y="1475234"/>
            <a:ext cx="3965262" cy="2901694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New Brunswick Department of Health, Health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/>
              <a:t>Virtual Care utilization reports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A20479-E071-7342-B597-898A16A00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6915" y="500399"/>
            <a:ext cx="3027867" cy="147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77F79D47-DF4A-D78A-A418-C36C0A728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534" y="1754812"/>
            <a:ext cx="6848932" cy="37409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253E8D-1545-E5F1-CBB2-8DE7215CAACE}"/>
              </a:ext>
            </a:extLst>
          </p:cNvPr>
          <p:cNvSpPr txBox="1"/>
          <p:nvPr/>
        </p:nvSpPr>
        <p:spPr>
          <a:xfrm>
            <a:off x="432318" y="765602"/>
            <a:ext cx="11327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Comparison of % of Total Visits as per their Visit Type over the years 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3165530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5E250E-010A-0A80-75CE-0E4E75E86A97}"/>
              </a:ext>
            </a:extLst>
          </p:cNvPr>
          <p:cNvSpPr txBox="1"/>
          <p:nvPr/>
        </p:nvSpPr>
        <p:spPr>
          <a:xfrm>
            <a:off x="783771" y="1296955"/>
            <a:ext cx="10972800" cy="378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3 age groups which are higher prone to health risks are: 70-74 age group; 65-69 age group; 75-59 age group.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Female population of all the health zones are more prone to health risks as compared to any other gender.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Female patients are significantly higher than any other gender regarding  Virtual Care visits.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zones: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– Moncton Area, 2 – Saint John Area, 3 – Fredericton Area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top 3 performing in terms of Virtual Care visits.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 surveys in health zones: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–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Edmundston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Area, 5 –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Campbellton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Area, 7 –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Miramichi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identify the reasons of low numbers of Virtual Care visits and plan to rectify the issues.  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2019 Virtual Care visits were almost non-existent, however, as we progressed through the pandemic New Brunswick population have started to switch towards Virtual Care Visits over Office Visits till 2022.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EA0961D-AF8B-D242-9E3A-02C63511EE36}"/>
              </a:ext>
            </a:extLst>
          </p:cNvPr>
          <p:cNvSpPr txBox="1">
            <a:spLocks/>
          </p:cNvSpPr>
          <p:nvPr/>
        </p:nvSpPr>
        <p:spPr>
          <a:xfrm>
            <a:off x="1083595" y="547861"/>
            <a:ext cx="10024810" cy="63712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Insights</a:t>
            </a:r>
            <a:endParaRPr lang="en-IN" sz="3600" b="1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2749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ld man attending virtual therapy">
            <a:extLst>
              <a:ext uri="{FF2B5EF4-FFF2-40B4-BE49-F238E27FC236}">
                <a16:creationId xmlns:a16="http://schemas.microsoft.com/office/drawing/2014/main" id="{CAA0D754-5FFC-9FCC-FC0A-BC7C2D1B98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446" b="-1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1062" name="Rectangle 1061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A8F3863-EF22-B659-EBF3-6C6FEDF7D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7939" y="640080"/>
            <a:ext cx="3659246" cy="285032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Thank You!</a:t>
            </a:r>
            <a:endParaRPr lang="en-IN" sz="5400" dirty="0">
              <a:solidFill>
                <a:srgbClr val="FFFFFF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398600F-7FB1-72EF-F32B-0D3B3B9B29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7939" y="3812135"/>
            <a:ext cx="3659246" cy="159665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Any questions?</a:t>
            </a:r>
            <a:endParaRPr lang="en-IN" sz="1800" dirty="0">
              <a:solidFill>
                <a:srgbClr val="FFFFFF"/>
              </a:solidFill>
            </a:endParaRPr>
          </a:p>
        </p:txBody>
      </p:sp>
      <p:cxnSp>
        <p:nvCxnSpPr>
          <p:cNvPr id="1064" name="Straight Connector 1063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8035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9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1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3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radar chart&#10;&#10;Description automatically generated">
            <a:extLst>
              <a:ext uri="{FF2B5EF4-FFF2-40B4-BE49-F238E27FC236}">
                <a16:creationId xmlns:a16="http://schemas.microsoft.com/office/drawing/2014/main" id="{0BEC446B-131E-5DF8-CE93-FE4EA180B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093" y="1782146"/>
            <a:ext cx="6150907" cy="42133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8814D9-E994-2118-F730-BFA8F5D20F1A}"/>
              </a:ext>
            </a:extLst>
          </p:cNvPr>
          <p:cNvSpPr txBox="1"/>
          <p:nvPr/>
        </p:nvSpPr>
        <p:spPr>
          <a:xfrm flipH="1">
            <a:off x="1491813" y="955614"/>
            <a:ext cx="8991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Total Number of Visits of the Patients over the years</a:t>
            </a:r>
          </a:p>
        </p:txBody>
      </p:sp>
    </p:spTree>
    <p:extLst>
      <p:ext uri="{BB962C8B-B14F-4D97-AF65-F5344CB8AC3E}">
        <p14:creationId xmlns:p14="http://schemas.microsoft.com/office/powerpoint/2010/main" val="3389642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9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EC446B-131E-5DF8-CE93-FE4EA180B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2832216" y="1687514"/>
            <a:ext cx="6392764" cy="43790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875E25-30FF-A563-5225-3610C753F7E2}"/>
              </a:ext>
            </a:extLst>
          </p:cNvPr>
          <p:cNvSpPr txBox="1"/>
          <p:nvPr/>
        </p:nvSpPr>
        <p:spPr>
          <a:xfrm>
            <a:off x="774362" y="1259106"/>
            <a:ext cx="2861423" cy="46897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8022B2-03C2-1AB4-1095-7CC37A1FCC9A}"/>
              </a:ext>
            </a:extLst>
          </p:cNvPr>
          <p:cNvSpPr txBox="1"/>
          <p:nvPr/>
        </p:nvSpPr>
        <p:spPr>
          <a:xfrm flipH="1">
            <a:off x="1491813" y="955614"/>
            <a:ext cx="8991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Number of Office Visits of the Patients over the years</a:t>
            </a:r>
          </a:p>
        </p:txBody>
      </p:sp>
    </p:spTree>
    <p:extLst>
      <p:ext uri="{BB962C8B-B14F-4D97-AF65-F5344CB8AC3E}">
        <p14:creationId xmlns:p14="http://schemas.microsoft.com/office/powerpoint/2010/main" val="351476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EC446B-131E-5DF8-CE93-FE4EA180B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2987019" y="1794069"/>
            <a:ext cx="5983746" cy="40988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45CD2C-B155-B92F-6926-DFBF044B0C5C}"/>
              </a:ext>
            </a:extLst>
          </p:cNvPr>
          <p:cNvSpPr txBox="1"/>
          <p:nvPr/>
        </p:nvSpPr>
        <p:spPr>
          <a:xfrm>
            <a:off x="812462" y="1133070"/>
            <a:ext cx="2842736" cy="431600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171803-7ED8-2966-2CC5-3807FB63A3EE}"/>
              </a:ext>
            </a:extLst>
          </p:cNvPr>
          <p:cNvSpPr txBox="1"/>
          <p:nvPr/>
        </p:nvSpPr>
        <p:spPr>
          <a:xfrm flipH="1">
            <a:off x="1491813" y="955614"/>
            <a:ext cx="8991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Number of Virtual Care Visits of the Patients over the years</a:t>
            </a:r>
          </a:p>
        </p:txBody>
      </p:sp>
    </p:spTree>
    <p:extLst>
      <p:ext uri="{BB962C8B-B14F-4D97-AF65-F5344CB8AC3E}">
        <p14:creationId xmlns:p14="http://schemas.microsoft.com/office/powerpoint/2010/main" val="3886213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2AD48E93-2DA3-539A-23C4-4A14F8180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49" y="1782099"/>
            <a:ext cx="5136388" cy="30855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B74294-01F2-BD99-DCAB-B3614FDA5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810" y="1782099"/>
            <a:ext cx="5136388" cy="27563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E97BF1-12A1-27BA-2759-56DF4B70BA52}"/>
              </a:ext>
            </a:extLst>
          </p:cNvPr>
          <p:cNvSpPr txBox="1"/>
          <p:nvPr/>
        </p:nvSpPr>
        <p:spPr>
          <a:xfrm>
            <a:off x="1184988" y="765110"/>
            <a:ext cx="10478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% of Number of Visits of patients as per their genders for different Health Zones</a:t>
            </a:r>
            <a:endParaRPr lang="en-IN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93CF74-D52C-9516-45B9-DA20DFB95A5A}"/>
              </a:ext>
            </a:extLst>
          </p:cNvPr>
          <p:cNvSpPr txBox="1"/>
          <p:nvPr/>
        </p:nvSpPr>
        <p:spPr>
          <a:xfrm>
            <a:off x="10306049" y="5676900"/>
            <a:ext cx="12001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– Male</a:t>
            </a:r>
          </a:p>
          <a:p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– Female</a:t>
            </a:r>
            <a:r>
              <a:rPr lang="en-US" sz="1050" dirty="0"/>
              <a:t>	</a:t>
            </a:r>
            <a:endParaRPr lang="en-IN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096789-C34D-D4D9-B512-AA3D81223D88}"/>
              </a:ext>
            </a:extLst>
          </p:cNvPr>
          <p:cNvSpPr txBox="1"/>
          <p:nvPr/>
        </p:nvSpPr>
        <p:spPr>
          <a:xfrm>
            <a:off x="5215813" y="5676900"/>
            <a:ext cx="476366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– Moncton Area, 2 – Saint John Area, 3 – Fredericton Area, 4 – </a:t>
            </a:r>
            <a:r>
              <a:rPr lang="en-IN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Edmundston</a:t>
            </a:r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Area, 5 – </a:t>
            </a:r>
            <a:r>
              <a:rPr lang="en-IN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Campbellton</a:t>
            </a:r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Area, 6 – Bathurst Area, 7 – </a:t>
            </a:r>
            <a:r>
              <a:rPr lang="en-IN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Miramichi</a:t>
            </a:r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</a:t>
            </a:r>
          </a:p>
        </p:txBody>
      </p:sp>
    </p:spTree>
    <p:extLst>
      <p:ext uri="{BB962C8B-B14F-4D97-AF65-F5344CB8AC3E}">
        <p14:creationId xmlns:p14="http://schemas.microsoft.com/office/powerpoint/2010/main" val="419953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568DE321-8AF9-472E-1A8A-E62EF625E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28" y="1818335"/>
            <a:ext cx="5136388" cy="30855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A94B1E1-B692-15B3-5862-2F50E2006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6877" y="1818335"/>
            <a:ext cx="5136388" cy="27563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1B3501-1015-D779-BC16-7209B3A8A71E}"/>
              </a:ext>
            </a:extLst>
          </p:cNvPr>
          <p:cNvSpPr txBox="1"/>
          <p:nvPr/>
        </p:nvSpPr>
        <p:spPr>
          <a:xfrm>
            <a:off x="438538" y="765110"/>
            <a:ext cx="11411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% of Number of Virtual Care Visits of patients different Health Zones</a:t>
            </a:r>
            <a:endParaRPr lang="en-IN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EA2364-E1FF-D3AF-A665-D990A3D17A59}"/>
              </a:ext>
            </a:extLst>
          </p:cNvPr>
          <p:cNvSpPr txBox="1"/>
          <p:nvPr/>
        </p:nvSpPr>
        <p:spPr>
          <a:xfrm>
            <a:off x="5215813" y="5676900"/>
            <a:ext cx="476366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– Moncton Area, 2 – Saint John Area, 3 – Fredericton Area, 4 – </a:t>
            </a:r>
            <a:r>
              <a:rPr lang="en-IN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Edmundston</a:t>
            </a:r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Area, 5 – </a:t>
            </a:r>
            <a:r>
              <a:rPr lang="en-IN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Campbellton</a:t>
            </a:r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Area, 6 – Bathurst Area, 7 – </a:t>
            </a:r>
            <a:r>
              <a:rPr lang="en-IN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Miramichi</a:t>
            </a:r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224A6-1FFA-1539-1EDD-E7F4E6540B38}"/>
              </a:ext>
            </a:extLst>
          </p:cNvPr>
          <p:cNvSpPr txBox="1"/>
          <p:nvPr/>
        </p:nvSpPr>
        <p:spPr>
          <a:xfrm>
            <a:off x="10306049" y="5676900"/>
            <a:ext cx="12001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– Male</a:t>
            </a:r>
          </a:p>
          <a:p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– Female</a:t>
            </a:r>
            <a:r>
              <a:rPr lang="en-US" sz="1050" dirty="0"/>
              <a:t>	</a:t>
            </a:r>
            <a:endParaRPr lang="en-IN" sz="1050" dirty="0"/>
          </a:p>
        </p:txBody>
      </p:sp>
    </p:spTree>
    <p:extLst>
      <p:ext uri="{BB962C8B-B14F-4D97-AF65-F5344CB8AC3E}">
        <p14:creationId xmlns:p14="http://schemas.microsoft.com/office/powerpoint/2010/main" val="1505330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BF1283-E573-20CE-BF67-B3CB298CF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354" y="1961857"/>
            <a:ext cx="10337292" cy="34390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02D4F48-B966-2D0D-91A1-9918EDCA3AD7}"/>
              </a:ext>
            </a:extLst>
          </p:cNvPr>
          <p:cNvSpPr txBox="1"/>
          <p:nvPr/>
        </p:nvSpPr>
        <p:spPr>
          <a:xfrm>
            <a:off x="927354" y="774550"/>
            <a:ext cx="103372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% of Number of Visits of patients as per their Health Zones with respect to the Physician’s Health Zones</a:t>
            </a:r>
            <a:endParaRPr lang="en-IN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F80C9F-8A7D-420D-9829-8A7EE0451D01}"/>
              </a:ext>
            </a:extLst>
          </p:cNvPr>
          <p:cNvSpPr txBox="1"/>
          <p:nvPr/>
        </p:nvSpPr>
        <p:spPr>
          <a:xfrm>
            <a:off x="6500982" y="5757187"/>
            <a:ext cx="476366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– Moncton Area, 2 – Saint John Area, 3 – Fredericton Area, 4 – </a:t>
            </a:r>
            <a:r>
              <a:rPr lang="en-IN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Edmundston</a:t>
            </a:r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Area, 5 – </a:t>
            </a:r>
            <a:r>
              <a:rPr lang="en-IN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Campbellton</a:t>
            </a:r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Area, 6 – Bathurst Area, 7 – </a:t>
            </a:r>
            <a:r>
              <a:rPr lang="en-IN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Miramichi</a:t>
            </a:r>
            <a:r>
              <a:rPr lang="en-IN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</a:t>
            </a:r>
          </a:p>
        </p:txBody>
      </p:sp>
    </p:spTree>
    <p:extLst>
      <p:ext uri="{BB962C8B-B14F-4D97-AF65-F5344CB8AC3E}">
        <p14:creationId xmlns:p14="http://schemas.microsoft.com/office/powerpoint/2010/main" val="2815929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6AAF514-1380-D263-A1AC-89362500A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45" y="1895540"/>
            <a:ext cx="5136388" cy="30855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E23D24-4020-B894-3B96-6CA63CD1D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810" y="1895540"/>
            <a:ext cx="5136388" cy="23193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37B941-5474-C475-10E7-3FAB7A04115D}"/>
              </a:ext>
            </a:extLst>
          </p:cNvPr>
          <p:cNvSpPr txBox="1"/>
          <p:nvPr/>
        </p:nvSpPr>
        <p:spPr>
          <a:xfrm>
            <a:off x="798745" y="676816"/>
            <a:ext cx="10855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% of Visits performed by physicians of separate genders over the years </a:t>
            </a:r>
            <a:endParaRPr lang="en-IN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73A11-CFCB-1CD9-ABE5-C11241E1E9B8}"/>
              </a:ext>
            </a:extLst>
          </p:cNvPr>
          <p:cNvSpPr txBox="1"/>
          <p:nvPr/>
        </p:nvSpPr>
        <p:spPr>
          <a:xfrm>
            <a:off x="10306049" y="5676900"/>
            <a:ext cx="12001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 – Male</a:t>
            </a:r>
          </a:p>
          <a:p>
            <a:r>
              <a:rPr lang="en-US" sz="1050" dirty="0"/>
              <a:t>2 – Female	</a:t>
            </a:r>
            <a:endParaRPr lang="en-IN" sz="1050" dirty="0"/>
          </a:p>
        </p:txBody>
      </p:sp>
    </p:spTree>
    <p:extLst>
      <p:ext uri="{BB962C8B-B14F-4D97-AF65-F5344CB8AC3E}">
        <p14:creationId xmlns:p14="http://schemas.microsoft.com/office/powerpoint/2010/main" val="1608277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601735A2-AF39-187A-FFA3-AB42CE2B2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3" y="1866642"/>
            <a:ext cx="5136388" cy="30818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B298B6-3613-97BC-3DFE-DE55503E9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809" y="1866642"/>
            <a:ext cx="5136388" cy="20654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F23AD1-9D60-605C-B0D3-728C908E731C}"/>
              </a:ext>
            </a:extLst>
          </p:cNvPr>
          <p:cNvSpPr txBox="1"/>
          <p:nvPr/>
        </p:nvSpPr>
        <p:spPr>
          <a:xfrm>
            <a:off x="10306049" y="5676900"/>
            <a:ext cx="12001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1 – Male</a:t>
            </a:r>
          </a:p>
          <a:p>
            <a:r>
              <a:rPr lang="en-US" sz="1050" dirty="0"/>
              <a:t>2 – Female	</a:t>
            </a:r>
            <a:endParaRPr lang="en-IN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D9A5D3-32A8-7944-4E6E-7DFACEB29096}"/>
              </a:ext>
            </a:extLst>
          </p:cNvPr>
          <p:cNvSpPr txBox="1"/>
          <p:nvPr/>
        </p:nvSpPr>
        <p:spPr>
          <a:xfrm>
            <a:off x="432318" y="765602"/>
            <a:ext cx="11327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% of Virtual Care Visits performed by physicians of separate genders over the years 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395429408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{D4908484-C0D3-4D09-90F5-F6279F550BB3}tf22712842_win32</Template>
  <TotalTime>265</TotalTime>
  <Words>431</Words>
  <Application>Microsoft Office PowerPoint</Application>
  <PresentationFormat>Widescreen</PresentationFormat>
  <Paragraphs>31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Bookman Old Style</vt:lpstr>
      <vt:lpstr>Calibri</vt:lpstr>
      <vt:lpstr>Franklin Gothic Book</vt:lpstr>
      <vt:lpstr>Times New Roman</vt:lpstr>
      <vt:lpstr>1_RetrospectVTI</vt:lpstr>
      <vt:lpstr>New Brunswick Department of Health, Health Analytics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Vipul Soni</dc:creator>
  <cp:lastModifiedBy>Vipul Soni</cp:lastModifiedBy>
  <cp:revision>7</cp:revision>
  <dcterms:created xsi:type="dcterms:W3CDTF">2023-01-14T16:44:43Z</dcterms:created>
  <dcterms:modified xsi:type="dcterms:W3CDTF">2023-01-24T05:25:37Z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